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5" r:id="rId3"/>
    <p:sldId id="259" r:id="rId4"/>
    <p:sldId id="260" r:id="rId5"/>
    <p:sldId id="261" r:id="rId6"/>
    <p:sldId id="262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5AA"/>
    <a:srgbClr val="FAF5EB"/>
    <a:srgbClr val="636466"/>
    <a:srgbClr val="F3E6CD"/>
    <a:srgbClr val="BCBEC0"/>
    <a:srgbClr val="FFFFFF"/>
    <a:srgbClr val="00643C"/>
    <a:srgbClr val="009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1" autoAdjust="0"/>
    <p:restoredTop sz="97576" autoAdjust="0"/>
  </p:normalViewPr>
  <p:slideViewPr>
    <p:cSldViewPr snapToGrid="0" snapToObjects="1">
      <p:cViewPr>
        <p:scale>
          <a:sx n="100" d="100"/>
          <a:sy n="100" d="100"/>
        </p:scale>
        <p:origin x="520" y="720"/>
      </p:cViewPr>
      <p:guideLst>
        <p:guide orient="horz" pos="2160"/>
        <p:guide pos="7296"/>
        <p:guide pos="360"/>
        <p:guide pos="3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670-8DAB-F349-A45C-BC1122BAE13F}" type="datetimeFigureOut">
              <a:t>8/12/21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5FF9-4E87-2742-89A1-ED334B555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2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1176-893F-4246-9AFB-D9E82C1080C6}" type="datetimeFigureOut">
              <a:t>8/12/21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1279-E62B-4842-B1B7-B57718967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B2F4CD8B-45E1-8849-81DC-1667E2200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58382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58382" cy="665387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1529" y="541743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607C25-129A-574D-A4CE-8B04FED0F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72800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72800" cy="71628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4034" y="58236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large, knife, table&#10;&#10;Description automatically generated">
            <a:extLst>
              <a:ext uri="{FF2B5EF4-FFF2-40B4-BE49-F238E27FC236}">
                <a16:creationId xmlns:a16="http://schemas.microsoft.com/office/drawing/2014/main" id="{D18F5D19-96C3-8847-AD64-E95614F38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371061"/>
            <a:ext cx="10972800" cy="1216100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3200" b="0" i="0" cap="none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52" y="3587161"/>
            <a:ext cx="10980080" cy="679597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8DBA-6149-5E41-8519-B8216DD91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AF11E5-2166-6349-B19E-01330ACF2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1A75821C-ECF2-6D4C-9CE9-F91FC287D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48937"/>
            <a:ext cx="10972800" cy="51630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5684D4-5848-B14D-B625-9B4E241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2"/>
            <a:ext cx="9634595" cy="10568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54DCA6-A8E4-A843-825C-2A65CF3DF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</p:spTree>
    <p:extLst>
      <p:ext uri="{BB962C8B-B14F-4D97-AF65-F5344CB8AC3E}">
        <p14:creationId xmlns:p14="http://schemas.microsoft.com/office/powerpoint/2010/main" val="310058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9725"/>
            <a:ext cx="10972800" cy="39798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60925"/>
            <a:ext cx="10972800" cy="558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2873-046D-AB47-B2B9-7348BC66E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9AD-5162-7C46-8956-6F2305B4F8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6F9-0255-6A4C-8D09-8584AC6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A314-6B86-4C4C-92AB-1F521F547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6F1B81A-15B4-3448-8C72-C0B81088171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2138" y="1252265"/>
            <a:ext cx="10998200" cy="46037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ADF5-4BE8-5B47-83DD-C89C192C5E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F7368-B220-5B4F-934F-16078237A7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40DD6-06A2-504B-8700-3A69877400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6F6B2F77-80AA-8A4C-94A9-D84D0CF6A9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604000"/>
            <a:ext cx="616688" cy="254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6B65-71D1-7B45-A368-6E687E5B2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30" y="6603999"/>
            <a:ext cx="4440141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A3A5A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Proprietary and Confidential Information of H3 Biomedicine, Inc., an Eisai oncology company</a:t>
            </a:r>
          </a:p>
        </p:txBody>
      </p:sp>
      <p:pic>
        <p:nvPicPr>
          <p:cNvPr id="13" name="Picture 12" descr="A picture containing game, hat, comb&#10;&#10;Description automatically generated">
            <a:extLst>
              <a:ext uri="{FF2B5EF4-FFF2-40B4-BE49-F238E27FC236}">
                <a16:creationId xmlns:a16="http://schemas.microsoft.com/office/drawing/2014/main" id="{323F470B-7404-8A46-9128-F7196AC334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63200" y="5956300"/>
            <a:ext cx="182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0" r:id="rId4"/>
    <p:sldLayoutId id="2147483656" r:id="rId5"/>
    <p:sldLayoutId id="2147483652" r:id="rId6"/>
    <p:sldLayoutId id="2147483657" r:id="rId7"/>
    <p:sldLayoutId id="2147483654" r:id="rId8"/>
    <p:sldLayoutId id="2147483655" r:id="rId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41DC4-C0FC-404F-9B54-905A8388F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SB3F1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3DDB3A-D4CF-4843-B192-1FB64AE58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0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5FB3F-D80C-0A49-8276-120DDEC2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8D69AA-330E-7441-B88A-4B132A09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88AFC-DFDE-0A49-951A-C052C2F136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7693C1-E8B0-DE45-B3A2-D8037CD6AE1A}"/>
              </a:ext>
            </a:extLst>
          </p:cNvPr>
          <p:cNvSpPr/>
          <p:nvPr/>
        </p:nvSpPr>
        <p:spPr>
          <a:xfrm>
            <a:off x="920992" y="3051906"/>
            <a:ext cx="1465384" cy="106679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FASTQ files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36A619-0FE3-7542-A36B-F4B673408B9E}"/>
              </a:ext>
            </a:extLst>
          </p:cNvPr>
          <p:cNvSpPr/>
          <p:nvPr/>
        </p:nvSpPr>
        <p:spPr>
          <a:xfrm>
            <a:off x="6096000" y="1680307"/>
            <a:ext cx="2173179" cy="133447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Read Alignment  by STAR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CB2DD5-2FA8-4847-90A2-336E6E421546}"/>
              </a:ext>
            </a:extLst>
          </p:cNvPr>
          <p:cNvSpPr/>
          <p:nvPr/>
        </p:nvSpPr>
        <p:spPr>
          <a:xfrm>
            <a:off x="6111380" y="4273060"/>
            <a:ext cx="2142418" cy="133447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transcript modeling by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Kallisto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3C0844-8576-B94F-A750-F9FD42968AC6}"/>
              </a:ext>
            </a:extLst>
          </p:cNvPr>
          <p:cNvSpPr/>
          <p:nvPr/>
        </p:nvSpPr>
        <p:spPr>
          <a:xfrm>
            <a:off x="9308124" y="2938582"/>
            <a:ext cx="2142418" cy="133447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Novel Splice junction detection by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Diff_Splice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0120B5-6D87-9B45-ABE5-B3D29D558DA0}"/>
              </a:ext>
            </a:extLst>
          </p:cNvPr>
          <p:cNvSpPr/>
          <p:nvPr/>
        </p:nvSpPr>
        <p:spPr>
          <a:xfrm>
            <a:off x="3508496" y="3051907"/>
            <a:ext cx="1465384" cy="106679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FASTQ file QC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B37FA2-07AC-284C-BD5A-1C64956F0F0A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86376" y="3585306"/>
            <a:ext cx="112212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C5283B-55FB-FD4F-A05A-EBCC447451D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4973880" y="2347546"/>
            <a:ext cx="1122120" cy="12377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CB6D45-6445-E946-A802-5E7500AE788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973880" y="3585307"/>
            <a:ext cx="1137500" cy="135499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70A427-F0D7-434F-8F57-185749EAECB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269179" y="2347546"/>
            <a:ext cx="1038945" cy="12582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2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z="1200" smtClean="0"/>
              <a:pPr/>
              <a:t>3</a:t>
            </a:fld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"/>
            <a:ext cx="9634595" cy="924352"/>
          </a:xfrm>
        </p:spPr>
        <p:txBody>
          <a:bodyPr>
            <a:normAutofit fontScale="90000"/>
          </a:bodyPr>
          <a:lstStyle/>
          <a:p>
            <a:r>
              <a:rPr lang="en-US" dirty="0"/>
              <a:t>Gene mapping and Transcript modeling quantification indicates WT PRP5 likely rescues SF3B1(K700E) transcriptional impact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9572CE-1B38-5F46-BBAE-6D3C7AB9E470}"/>
              </a:ext>
            </a:extLst>
          </p:cNvPr>
          <p:cNvGrpSpPr/>
          <p:nvPr/>
        </p:nvGrpSpPr>
        <p:grpSpPr>
          <a:xfrm>
            <a:off x="92630" y="917187"/>
            <a:ext cx="11219339" cy="5644896"/>
            <a:chOff x="587459" y="914400"/>
            <a:chExt cx="11219339" cy="56448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8BC208-70FE-2F4A-BFFE-1A409044C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3470" y="914400"/>
              <a:ext cx="4783328" cy="56448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315324-750F-E74A-B2F7-F633240EB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6901" y="914400"/>
              <a:ext cx="4783328" cy="564489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9BA2E8-5988-AA42-810E-98E7A60B0965}"/>
                </a:ext>
              </a:extLst>
            </p:cNvPr>
            <p:cNvSpPr/>
            <p:nvPr/>
          </p:nvSpPr>
          <p:spPr>
            <a:xfrm>
              <a:off x="587459" y="5713999"/>
              <a:ext cx="165751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PRP5(DPLD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to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AAAA)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84A709-216F-1D43-8138-4830091CD253}"/>
                </a:ext>
              </a:extLst>
            </p:cNvPr>
            <p:cNvSpPr/>
            <p:nvPr/>
          </p:nvSpPr>
          <p:spPr>
            <a:xfrm>
              <a:off x="676227" y="1236151"/>
              <a:ext cx="1568058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empty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vector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control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2615AA-F5B3-E94E-91A0-EC3C2A4F4CC1}"/>
                </a:ext>
              </a:extLst>
            </p:cNvPr>
            <p:cNvSpPr/>
            <p:nvPr/>
          </p:nvSpPr>
          <p:spPr>
            <a:xfrm>
              <a:off x="1264461" y="1653002"/>
              <a:ext cx="9786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WT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endParaRPr kumimoji="1" lang="en-US" altLang="zh-CN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D03CDD-169F-994F-9B0F-B98FFFF2E840}"/>
                </a:ext>
              </a:extLst>
            </p:cNvPr>
            <p:cNvSpPr/>
            <p:nvPr/>
          </p:nvSpPr>
          <p:spPr>
            <a:xfrm>
              <a:off x="1022246" y="2024438"/>
              <a:ext cx="12170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SF3B1(K700E)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4C1FE8-E50E-3749-8EED-B7C128EB1F11}"/>
                </a:ext>
              </a:extLst>
            </p:cNvPr>
            <p:cNvSpPr/>
            <p:nvPr/>
          </p:nvSpPr>
          <p:spPr>
            <a:xfrm>
              <a:off x="1035567" y="2370516"/>
              <a:ext cx="12095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SF3B1(K700E)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WT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552EF4-D36B-D347-BF76-532D9E2FEDD1}"/>
                </a:ext>
              </a:extLst>
            </p:cNvPr>
            <p:cNvSpPr/>
            <p:nvPr/>
          </p:nvSpPr>
          <p:spPr>
            <a:xfrm>
              <a:off x="928251" y="2881357"/>
              <a:ext cx="13356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SF3B1(KR625C)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9A9F59-E5E7-8549-A6F4-BECE123B41A0}"/>
                </a:ext>
              </a:extLst>
            </p:cNvPr>
            <p:cNvSpPr/>
            <p:nvPr/>
          </p:nvSpPr>
          <p:spPr>
            <a:xfrm>
              <a:off x="1034330" y="3210491"/>
              <a:ext cx="11930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SF3B1(R625C)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WT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915103-105A-DD47-8093-689F9FA06095}"/>
                </a:ext>
              </a:extLst>
            </p:cNvPr>
            <p:cNvSpPr/>
            <p:nvPr/>
          </p:nvSpPr>
          <p:spPr>
            <a:xfrm>
              <a:off x="1023668" y="3697904"/>
              <a:ext cx="12330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SF3B1(H662D)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E22093-DD35-764B-955C-460D5E8836CE}"/>
                </a:ext>
              </a:extLst>
            </p:cNvPr>
            <p:cNvSpPr/>
            <p:nvPr/>
          </p:nvSpPr>
          <p:spPr>
            <a:xfrm>
              <a:off x="1031965" y="4015352"/>
              <a:ext cx="14566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SF3B1(H662D)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and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WT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4D811C-C37C-6F40-BECF-570D5F7B97E3}"/>
                </a:ext>
              </a:extLst>
            </p:cNvPr>
            <p:cNvSpPr/>
            <p:nvPr/>
          </p:nvSpPr>
          <p:spPr>
            <a:xfrm>
              <a:off x="1364109" y="4494433"/>
              <a:ext cx="8663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WT</a:t>
              </a:r>
              <a:r>
                <a:rPr kumimoji="1" lang="zh-CN" altLang="en-US" sz="12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2C43196-9A95-BB49-84EE-CFAC2F46FD76}"/>
                </a:ext>
              </a:extLst>
            </p:cNvPr>
            <p:cNvSpPr/>
            <p:nvPr/>
          </p:nvSpPr>
          <p:spPr>
            <a:xfrm>
              <a:off x="1079897" y="4903909"/>
              <a:ext cx="11913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PRP5(W198A)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59245D-01ED-BC42-B5BD-2B2B96516672}"/>
                </a:ext>
              </a:extLst>
            </p:cNvPr>
            <p:cNvSpPr/>
            <p:nvPr/>
          </p:nvSpPr>
          <p:spPr>
            <a:xfrm>
              <a:off x="1105744" y="5309467"/>
              <a:ext cx="11560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latin typeface="Arial" charset="0"/>
                  <a:ea typeface="Arial" charset="0"/>
                  <a:cs typeface="Arial" charset="0"/>
                </a:rPr>
                <a:t>PRP5(D203K)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4C4A594-FC97-984F-834A-50F88B2738BB}"/>
                </a:ext>
              </a:extLst>
            </p:cNvPr>
            <p:cNvCxnSpPr/>
            <p:nvPr/>
          </p:nvCxnSpPr>
          <p:spPr>
            <a:xfrm>
              <a:off x="2266901" y="1212289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747D72A-B054-484C-86FC-37824FCC4349}"/>
                </a:ext>
              </a:extLst>
            </p:cNvPr>
            <p:cNvCxnSpPr/>
            <p:nvPr/>
          </p:nvCxnSpPr>
          <p:spPr>
            <a:xfrm>
              <a:off x="2271249" y="1622599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30522-1AAA-9043-BAE8-04ECC50305CE}"/>
                </a:ext>
              </a:extLst>
            </p:cNvPr>
            <p:cNvCxnSpPr/>
            <p:nvPr/>
          </p:nvCxnSpPr>
          <p:spPr>
            <a:xfrm>
              <a:off x="2266901" y="2033460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4AF6E7-F0DE-8D45-8C54-E1445D0F81E9}"/>
                </a:ext>
              </a:extLst>
            </p:cNvPr>
            <p:cNvCxnSpPr/>
            <p:nvPr/>
          </p:nvCxnSpPr>
          <p:spPr>
            <a:xfrm>
              <a:off x="2266901" y="2431489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E1D23C-F419-FD4B-9EFC-05590427A114}"/>
                </a:ext>
              </a:extLst>
            </p:cNvPr>
            <p:cNvCxnSpPr/>
            <p:nvPr/>
          </p:nvCxnSpPr>
          <p:spPr>
            <a:xfrm>
              <a:off x="2266901" y="2847655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AA1CA36-9479-6745-A4D8-9520848313D4}"/>
                </a:ext>
              </a:extLst>
            </p:cNvPr>
            <p:cNvCxnSpPr/>
            <p:nvPr/>
          </p:nvCxnSpPr>
          <p:spPr>
            <a:xfrm>
              <a:off x="2271249" y="3257965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B110C6-23F1-1D44-919E-9A6B1FB782E3}"/>
                </a:ext>
              </a:extLst>
            </p:cNvPr>
            <p:cNvCxnSpPr/>
            <p:nvPr/>
          </p:nvCxnSpPr>
          <p:spPr>
            <a:xfrm>
              <a:off x="2266901" y="3668826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819E51B-6C80-F142-88FF-C1E37E2BE7FD}"/>
                </a:ext>
              </a:extLst>
            </p:cNvPr>
            <p:cNvCxnSpPr/>
            <p:nvPr/>
          </p:nvCxnSpPr>
          <p:spPr>
            <a:xfrm>
              <a:off x="2266901" y="4066855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19CEB0-EF21-4F48-8EB5-C0A2E4251ADF}"/>
                </a:ext>
              </a:extLst>
            </p:cNvPr>
            <p:cNvCxnSpPr/>
            <p:nvPr/>
          </p:nvCxnSpPr>
          <p:spPr>
            <a:xfrm>
              <a:off x="2271249" y="4465692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43A902-6B49-334A-AC1F-F8D42C3FD26C}"/>
                </a:ext>
              </a:extLst>
            </p:cNvPr>
            <p:cNvCxnSpPr/>
            <p:nvPr/>
          </p:nvCxnSpPr>
          <p:spPr>
            <a:xfrm>
              <a:off x="2275597" y="4876002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052E851-519F-064C-9F65-60AD2EEE9564}"/>
                </a:ext>
              </a:extLst>
            </p:cNvPr>
            <p:cNvCxnSpPr/>
            <p:nvPr/>
          </p:nvCxnSpPr>
          <p:spPr>
            <a:xfrm>
              <a:off x="2271249" y="5286863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2BDD80-5FA6-C34A-B1D4-2E4F593187EB}"/>
                </a:ext>
              </a:extLst>
            </p:cNvPr>
            <p:cNvCxnSpPr/>
            <p:nvPr/>
          </p:nvCxnSpPr>
          <p:spPr>
            <a:xfrm>
              <a:off x="2271249" y="5684892"/>
              <a:ext cx="0" cy="335157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89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E54C-23B9-DE4E-8762-8168E6DE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results based on known transcript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9922-0119-0F4F-8EE2-02BF3A1F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CCA41-ECD6-CE4E-A484-B1239CB544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E6FE0-97C5-EE45-91A8-9C84007D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0"/>
          <a:stretch/>
        </p:blipFill>
        <p:spPr>
          <a:xfrm>
            <a:off x="0" y="1940611"/>
            <a:ext cx="7052539" cy="3351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AF905-03D3-A146-BF79-056F7B3A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859" y="1803400"/>
            <a:ext cx="530241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CBB9-2981-D545-8DBD-EAC07B2A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differential transcript expression when compare to SF3B1 WT across conditions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26E5A-3DB8-434D-B841-40AD735B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3648E-6F0E-A548-AB3D-231AD64372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AD9B47-B0B8-D449-B313-84F107D8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27" y="1361990"/>
            <a:ext cx="10101273" cy="50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2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55FE-B4E8-0442-A908-D9EA2D03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Log2FoldChange Distribution across conditions contrast to SF3B1 WT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C8931-E91E-1849-9E3F-2B7A261FB4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E9679-3BCA-5841-87AF-C890F9BA51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22DFC-DF6D-6044-89BB-5A840AF8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67" y="1224210"/>
            <a:ext cx="11292341" cy="56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7BDD-42AB-A849-8886-A1602086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Log2FoldChange Distribution across conditions contrast to SF3B1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57713-5981-0D48-B922-9B189EFCD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Table Placeholder 7">
            <a:extLst>
              <a:ext uri="{FF2B5EF4-FFF2-40B4-BE49-F238E27FC236}">
                <a16:creationId xmlns:a16="http://schemas.microsoft.com/office/drawing/2014/main" id="{B17C6C7D-C092-2849-A484-66E12EFC7046}"/>
              </a:ext>
            </a:extLst>
          </p:cNvPr>
          <p:cNvPicPr>
            <a:picLocks noGrp="1" noChangeAspect="1"/>
          </p:cNvPicPr>
          <p:nvPr>
            <p:ph type="tbl" sz="quarter" idx="12"/>
          </p:nvPr>
        </p:nvPicPr>
        <p:blipFill>
          <a:blip r:embed="rId2"/>
          <a:stretch>
            <a:fillRect/>
          </a:stretch>
        </p:blipFill>
        <p:spPr>
          <a:xfrm>
            <a:off x="-21339" y="1252537"/>
            <a:ext cx="10726445" cy="53514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49173-E011-3945-B8E8-F4A6F3180E4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9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3_2020 1">
      <a:dk1>
        <a:srgbClr val="636669"/>
      </a:dk1>
      <a:lt1>
        <a:srgbClr val="FFFFFF"/>
      </a:lt1>
      <a:dk2>
        <a:srgbClr val="00594C"/>
      </a:dk2>
      <a:lt2>
        <a:srgbClr val="EAF3F6"/>
      </a:lt2>
      <a:accent1>
        <a:srgbClr val="83BD00"/>
      </a:accent1>
      <a:accent2>
        <a:srgbClr val="C8C9C7"/>
      </a:accent2>
      <a:accent3>
        <a:srgbClr val="008C15"/>
      </a:accent3>
      <a:accent4>
        <a:srgbClr val="B9D3DC"/>
      </a:accent4>
      <a:accent5>
        <a:srgbClr val="FFC72C"/>
      </a:accent5>
      <a:accent6>
        <a:srgbClr val="FF9E1B"/>
      </a:accent6>
      <a:hlink>
        <a:srgbClr val="00594C"/>
      </a:hlink>
      <a:folHlink>
        <a:srgbClr val="83B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3_2020_PowerPointPresentationBlank" id="{A88B37C5-BD8D-F841-8BF8-2EA721154457}" vid="{88763B91-4742-2E40-9A8C-9C14A26E0A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</TotalTime>
  <Words>220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System Font Regular</vt:lpstr>
      <vt:lpstr>Office Theme</vt:lpstr>
      <vt:lpstr>SB3F1 Analysis</vt:lpstr>
      <vt:lpstr>General Workflow</vt:lpstr>
      <vt:lpstr>Gene mapping and Transcript modeling quantification indicates WT PRP5 likely rescues SF3B1(K700E) transcriptional impact</vt:lpstr>
      <vt:lpstr>Clustering results based on known transcript expressions</vt:lpstr>
      <vt:lpstr>Shared differential transcript expression when compare to SF3B1 WT across conditions</vt:lpstr>
      <vt:lpstr>Log2FoldChange Distribution across conditions contrast to SF3B1 WT</vt:lpstr>
      <vt:lpstr>Log2FoldChange Distribution across conditions contrast to SF3B1 Vector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2021-08-12T18:47:13Z</dcterms:created>
  <dcterms:modified xsi:type="dcterms:W3CDTF">2021-08-13T12:12:54Z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Yaoyu_Wang@h3biomedicine.com</vt:lpwstr>
  </property>
  <property fmtid="{D5CDD505-2E9C-101B-9397-08002B2CF9AE}" pid="3" name="Offisync_UpdateToken">
    <vt:lpwstr>1</vt:lpwstr>
  </property>
  <property fmtid="{D5CDD505-2E9C-101B-9397-08002B2CF9AE}" pid="4" name="Offisync_ProviderInitializationData">
    <vt:lpwstr>https://h3biomedicine.jiveon.com</vt:lpwstr>
  </property>
  <property fmtid="{D5CDD505-2E9C-101B-9397-08002B2CF9AE}" pid="5" name="Offisync_UniqueId">
    <vt:lpwstr>21631</vt:lpwstr>
  </property>
  <property fmtid="{D5CDD505-2E9C-101B-9397-08002B2CF9AE}" pid="6" name="Offisync_ServerID">
    <vt:lpwstr>8f776cb9-a03d-447e-8fb3-45239158b718</vt:lpwstr>
  </property>
  <property fmtid="{D5CDD505-2E9C-101B-9397-08002B2CF9AE}" pid="7" name="Jive_VersionGuid">
    <vt:lpwstr>1cc7c835-adeb-49dd-972d-2b43f2020751</vt:lpwstr>
  </property>
</Properties>
</file>